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85" r:id="rId2"/>
    <p:sldId id="314" r:id="rId3"/>
    <p:sldId id="362" r:id="rId4"/>
    <p:sldId id="344" r:id="rId5"/>
    <p:sldId id="345" r:id="rId6"/>
    <p:sldId id="349" r:id="rId7"/>
    <p:sldId id="350" r:id="rId8"/>
    <p:sldId id="339" r:id="rId9"/>
    <p:sldId id="351" r:id="rId10"/>
    <p:sldId id="352" r:id="rId11"/>
    <p:sldId id="346" r:id="rId12"/>
    <p:sldId id="354" r:id="rId13"/>
    <p:sldId id="356" r:id="rId14"/>
    <p:sldId id="357" r:id="rId15"/>
    <p:sldId id="347" r:id="rId16"/>
    <p:sldId id="359" r:id="rId17"/>
    <p:sldId id="361" r:id="rId18"/>
    <p:sldId id="323" r:id="rId19"/>
    <p:sldId id="343" r:id="rId20"/>
    <p:sldId id="319" r:id="rId21"/>
    <p:sldId id="358" r:id="rId22"/>
    <p:sldId id="360" r:id="rId23"/>
    <p:sldId id="348" r:id="rId24"/>
    <p:sldId id="364" r:id="rId25"/>
    <p:sldId id="36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6C00"/>
    <a:srgbClr val="0B2F33"/>
    <a:srgbClr val="B45100"/>
    <a:srgbClr val="892105"/>
    <a:srgbClr val="E17727"/>
    <a:srgbClr val="E8BD88"/>
    <a:srgbClr val="8E0000"/>
    <a:srgbClr val="416660"/>
    <a:srgbClr val="B7C8A5"/>
    <a:srgbClr val="D76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9" autoAdjust="0"/>
    <p:restoredTop sz="94660"/>
  </p:normalViewPr>
  <p:slideViewPr>
    <p:cSldViewPr snapToGrid="0">
      <p:cViewPr varScale="1">
        <p:scale>
          <a:sx n="52" d="100"/>
          <a:sy n="52" d="100"/>
        </p:scale>
        <p:origin x="112" y="1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ABFAB-21CE-494C-9F5E-6C03E75E41E3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E57E-83E5-4889-90F8-D5AD5E170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01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451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8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0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97" y="6358222"/>
            <a:ext cx="1540722" cy="3632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F:\20170220南科大\2017yannis\校名+logo\英文logo（背景透22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0" y="-2873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2019/12/27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973" y="0"/>
            <a:ext cx="8396011" cy="4722756"/>
          </a:xfrm>
          <a:prstGeom prst="rect">
            <a:avLst/>
          </a:prstGeom>
        </p:spPr>
      </p:pic>
      <p:pic>
        <p:nvPicPr>
          <p:cNvPr id="2052" name="Picture 4" descr="C:\Users\nbkuser\Desktop\2图书馆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143"/>
            <a:ext cx="12192001" cy="7572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矩形 435"/>
          <p:cNvSpPr/>
          <p:nvPr/>
        </p:nvSpPr>
        <p:spPr>
          <a:xfrm rot="14099772">
            <a:off x="8629640" y="-231435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片 4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2913">
            <a:off x="8788764" y="-3699850"/>
            <a:ext cx="5147800" cy="5664824"/>
          </a:xfrm>
          <a:prstGeom prst="rect">
            <a:avLst/>
          </a:prstGeom>
        </p:spPr>
      </p:pic>
      <p:pic>
        <p:nvPicPr>
          <p:cNvPr id="2051" name="Picture 3" descr="F:\20170220南科大\2017yannis\校名+logo\英文logo（背景透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96" y="182931"/>
            <a:ext cx="2670425" cy="7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8" y="2875001"/>
            <a:ext cx="864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err="1">
                <a:solidFill>
                  <a:schemeClr val="bg1"/>
                </a:solidFill>
                <a:latin typeface="Ink Free" panose="03080402000500000000" pitchFamily="66" charset="0"/>
              </a:rPr>
              <a:t>SUSTechMajiang</a:t>
            </a:r>
            <a:endParaRPr lang="zh-CN" altLang="en-US" sz="7200" b="1" spc="300" dirty="0">
              <a:solidFill>
                <a:schemeClr val="bg1"/>
              </a:solidFill>
              <a:latin typeface="Ink Free" panose="03080402000500000000" pitchFamily="66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3924" y="4145425"/>
            <a:ext cx="6442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556F-073D-4CB2-87B7-E362B16E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things we have learnt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5EB768-80E7-43DA-8EE0-825B5B4A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36481" cy="4351338"/>
          </a:xfrm>
        </p:spPr>
        <p:txBody>
          <a:bodyPr/>
          <a:lstStyle/>
          <a:p>
            <a:r>
              <a:rPr lang="en-US" altLang="zh-CN" dirty="0"/>
              <a:t>How to use Unity to develop a game</a:t>
            </a:r>
          </a:p>
          <a:p>
            <a:r>
              <a:rPr lang="en-US" altLang="zh-CN" dirty="0"/>
              <a:t>How to construct the server part and client part respectively</a:t>
            </a:r>
          </a:p>
          <a:p>
            <a:r>
              <a:rPr lang="en-US" altLang="zh-CN" dirty="0"/>
              <a:t>How to do testing for a game</a:t>
            </a:r>
          </a:p>
          <a:p>
            <a:r>
              <a:rPr lang="en-US" altLang="zh-CN" dirty="0"/>
              <a:t>How to use OO design pattern and refactor methods to make codes beautiful</a:t>
            </a:r>
          </a:p>
          <a:p>
            <a:r>
              <a:rPr lang="en-US" altLang="zh-CN" dirty="0"/>
              <a:t>How to play </a:t>
            </a:r>
            <a:r>
              <a:rPr lang="en-US" altLang="zh-CN" dirty="0" err="1"/>
              <a:t>Majiang</a:t>
            </a:r>
            <a:r>
              <a:rPr lang="en-US" altLang="zh-CN" dirty="0"/>
              <a:t> 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90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68893-24BF-465D-A269-47126332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EBED16-97F1-4EEA-8F14-3CFE752E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Finish the task on time according to the plan</a:t>
            </a:r>
          </a:p>
          <a:p>
            <a:r>
              <a:rPr lang="en-US" altLang="zh-CN" dirty="0"/>
              <a:t>Overfulfilled our teacher's advice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66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/>
              <a:t>preparatory phase:</a:t>
            </a:r>
            <a:endParaRPr lang="zh-CN" altLang="zh-CN" sz="2800" b="1" dirty="0"/>
          </a:p>
          <a:p>
            <a:r>
              <a:rPr lang="en-US" altLang="zh-CN" sz="2800" b="1" dirty="0"/>
              <a:t>(before the opening report 2019.10.9</a:t>
            </a:r>
            <a:r>
              <a:rPr lang="en-US" altLang="zh-CN" sz="2000" b="1" dirty="0"/>
              <a:t>)</a:t>
            </a:r>
            <a:endParaRPr lang="zh-CN" altLang="zh-CN" sz="2000" b="1" dirty="0"/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36939" y="1951044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35494" y="425198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608725" y="1082099"/>
            <a:ext cx="384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game rule and APIs</a:t>
            </a:r>
          </a:p>
          <a:p>
            <a:r>
              <a:rPr lang="en-US" altLang="zh-CN" sz="2400" dirty="0"/>
              <a:t>Art materials collection</a:t>
            </a:r>
          </a:p>
          <a:p>
            <a:r>
              <a:rPr lang="en-US" altLang="zh-CN" sz="2400" dirty="0"/>
              <a:t>Established a network frame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prophase:</a:t>
            </a:r>
            <a:endParaRPr lang="zh-CN" altLang="zh-CN" sz="2800" b="1" dirty="0"/>
          </a:p>
          <a:p>
            <a:r>
              <a:rPr lang="en-US" altLang="zh-CN" sz="2800" b="1" dirty="0"/>
              <a:t>(before 11.21</a:t>
            </a:r>
            <a:r>
              <a:rPr lang="en-US" altLang="zh-CN" b="1" dirty="0"/>
              <a:t>)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35609" y="3681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Implement the game logic with </a:t>
            </a:r>
            <a:r>
              <a:rPr lang="en-US" altLang="zh-CN" sz="2400" b="1" dirty="0"/>
              <a:t>OO pattern</a:t>
            </a:r>
          </a:p>
          <a:p>
            <a:r>
              <a:rPr lang="en-US" altLang="zh-CN" sz="2400" dirty="0"/>
              <a:t>so that the whole game can run.</a:t>
            </a:r>
            <a:endParaRPr lang="zh-CN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anaphase:</a:t>
            </a:r>
            <a:endParaRPr lang="zh-CN" altLang="zh-CN" sz="2800" b="1" dirty="0"/>
          </a:p>
          <a:p>
            <a:r>
              <a:rPr lang="en-US" altLang="zh-CN" sz="2800" b="1" dirty="0"/>
              <a:t>(before 12.21</a:t>
            </a:r>
            <a:r>
              <a:rPr lang="zh-CN" altLang="zh-CN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897636" y="4968826"/>
            <a:ext cx="57720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Combine the PVP mode and PVE mode</a:t>
            </a:r>
          </a:p>
          <a:p>
            <a:r>
              <a:rPr lang="en-US" altLang="zh-CN" sz="2400" dirty="0"/>
              <a:t>Focus on better UI</a:t>
            </a:r>
          </a:p>
          <a:p>
            <a:r>
              <a:rPr lang="en-US" altLang="zh-CN" sz="2400" dirty="0"/>
              <a:t>Combine with more arts and music materials</a:t>
            </a:r>
          </a:p>
          <a:p>
            <a:r>
              <a:rPr lang="en-US" altLang="zh-CN" sz="2400" dirty="0"/>
              <a:t>Shore + chat mode</a:t>
            </a:r>
          </a:p>
          <a:p>
            <a:r>
              <a:rPr lang="en-US" altLang="zh-CN" sz="2400" dirty="0"/>
              <a:t>Do some </a:t>
            </a:r>
            <a:r>
              <a:rPr lang="en-US" altLang="zh-CN" sz="2400" b="1" dirty="0"/>
              <a:t>refactoring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A0135DB-68F4-4088-A992-CA20498D561F}"/>
              </a:ext>
            </a:extLst>
          </p:cNvPr>
          <p:cNvSpPr/>
          <p:nvPr/>
        </p:nvSpPr>
        <p:spPr>
          <a:xfrm>
            <a:off x="4575315" y="5175415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2555B2D-DBA5-48F9-8F3A-7217238D225F}"/>
              </a:ext>
            </a:extLst>
          </p:cNvPr>
          <p:cNvSpPr/>
          <p:nvPr/>
        </p:nvSpPr>
        <p:spPr>
          <a:xfrm>
            <a:off x="4571073" y="54972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EA501E7-1171-4B74-B067-B2CF3E2A0BF9}"/>
              </a:ext>
            </a:extLst>
          </p:cNvPr>
          <p:cNvSpPr/>
          <p:nvPr/>
        </p:nvSpPr>
        <p:spPr>
          <a:xfrm>
            <a:off x="4569670" y="618897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6FF34B-6512-4D51-8312-0A2A69E0FA1A}"/>
              </a:ext>
            </a:extLst>
          </p:cNvPr>
          <p:cNvSpPr/>
          <p:nvPr/>
        </p:nvSpPr>
        <p:spPr>
          <a:xfrm>
            <a:off x="7813837" y="2249621"/>
            <a:ext cx="436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Communication between Client and server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3C35CC-3E34-46F7-9D5C-B857F5FC0B1B}"/>
              </a:ext>
            </a:extLst>
          </p:cNvPr>
          <p:cNvSpPr/>
          <p:nvPr/>
        </p:nvSpPr>
        <p:spPr>
          <a:xfrm>
            <a:off x="7813837" y="2484276"/>
            <a:ext cx="423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Interactive between server and database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2DB7E-8377-47B8-9BAF-66F3A7C63561}"/>
              </a:ext>
            </a:extLst>
          </p:cNvPr>
          <p:cNvSpPr/>
          <p:nvPr/>
        </p:nvSpPr>
        <p:spPr>
          <a:xfrm>
            <a:off x="7818325" y="2723366"/>
            <a:ext cx="424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Send complete data at the end of </a:t>
            </a:r>
            <a:r>
              <a:rPr lang="en-US" altLang="zh-CN" dirty="0" err="1"/>
              <a:t>commu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DA020D-3112-4EF0-A215-2284AA6CBEF6}"/>
              </a:ext>
            </a:extLst>
          </p:cNvPr>
          <p:cNvSpPr/>
          <p:nvPr/>
        </p:nvSpPr>
        <p:spPr>
          <a:xfrm>
            <a:off x="7813837" y="2979378"/>
            <a:ext cx="3047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Sticky package, half package 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44E54A4-89FD-49CC-83C7-BE8B06FD305D}"/>
              </a:ext>
            </a:extLst>
          </p:cNvPr>
          <p:cNvSpPr/>
          <p:nvPr/>
        </p:nvSpPr>
        <p:spPr>
          <a:xfrm>
            <a:off x="4582879" y="65739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CBC97C9-E8A8-4B25-B5A8-4BFB5E3E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890" y="-220824"/>
            <a:ext cx="8995312" cy="96312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Finish the task on time according to the plan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5741998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54" grpId="0" animBg="1"/>
      <p:bldP spid="56" grpId="0" animBg="1"/>
      <p:bldP spid="64" grpId="0" animBg="1"/>
      <p:bldP spid="66" grpId="0" animBg="1"/>
      <p:bldP spid="31" grpId="0" animBg="1"/>
      <p:bldP spid="32" grpId="0" animBg="1"/>
      <p:bldP spid="33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Overfulfilled our teacher's advice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639" y="1781299"/>
            <a:ext cx="11681361" cy="25650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A player’s story:</a:t>
            </a:r>
          </a:p>
          <a:p>
            <a:pPr marL="0" indent="0">
              <a:buNone/>
            </a:pPr>
            <a:r>
              <a:rPr lang="en-US" altLang="zh-CN" dirty="0"/>
              <a:t>&gt; At first a player do not have any department skills</a:t>
            </a:r>
          </a:p>
          <a:p>
            <a:pPr marL="0" indent="0">
              <a:buNone/>
            </a:pPr>
            <a:r>
              <a:rPr lang="en-US" altLang="zh-CN" dirty="0"/>
              <a:t>&gt; Earn money by playing</a:t>
            </a:r>
          </a:p>
          <a:p>
            <a:pPr marL="0" indent="0">
              <a:buNone/>
            </a:pPr>
            <a:r>
              <a:rPr lang="en-US" altLang="zh-CN" dirty="0"/>
              <a:t>&gt; Having enough money, he can by a department skill</a:t>
            </a:r>
          </a:p>
          <a:p>
            <a:pPr marL="0" indent="0">
              <a:buNone/>
            </a:pPr>
            <a:r>
              <a:rPr lang="en-US" altLang="zh-CN" dirty="0"/>
              <a:t>&gt; He can by more department skills, although needs more than the normal price</a:t>
            </a:r>
          </a:p>
        </p:txBody>
      </p:sp>
    </p:spTree>
    <p:extLst>
      <p:ext uri="{BB962C8B-B14F-4D97-AF65-F5344CB8AC3E}">
        <p14:creationId xmlns:p14="http://schemas.microsoft.com/office/powerpoint/2010/main" val="117846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Overfulfilled our teacher's advice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49" y="941336"/>
            <a:ext cx="4851160" cy="2324202"/>
          </a:xfrm>
        </p:spPr>
        <p:txBody>
          <a:bodyPr>
            <a:normAutofit fontScale="92500"/>
          </a:bodyPr>
          <a:lstStyle/>
          <a:p>
            <a:r>
              <a:rPr lang="en-US" altLang="zh-CN" b="1" dirty="0"/>
              <a:t>Department skills: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dirty="0"/>
              <a:t>Department of Math:(</a:t>
            </a:r>
            <a:r>
              <a:rPr lang="zh-CN" altLang="en-US" dirty="0"/>
              <a:t>寄生种子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The number of cards we can see = 14-x (number of rounds)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59C8C9-17F9-44B9-BB59-825B035A1F1B}"/>
              </a:ext>
            </a:extLst>
          </p:cNvPr>
          <p:cNvSpPr/>
          <p:nvPr/>
        </p:nvSpPr>
        <p:spPr>
          <a:xfrm>
            <a:off x="750849" y="3388963"/>
            <a:ext cx="55267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Chemistry:(</a:t>
            </a:r>
            <a:r>
              <a:rPr lang="zh-CN" altLang="en-US" sz="2800" dirty="0"/>
              <a:t>丹珠回春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Throw one more card and take one more card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407080-2751-4DD0-BAA1-8F7EDC66ED04}"/>
              </a:ext>
            </a:extLst>
          </p:cNvPr>
          <p:cNvSpPr/>
          <p:nvPr/>
        </p:nvSpPr>
        <p:spPr>
          <a:xfrm>
            <a:off x="750848" y="4875765"/>
            <a:ext cx="80131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Computer Science:(</a:t>
            </a:r>
            <a:r>
              <a:rPr lang="zh-CN" altLang="en-US" sz="2800" dirty="0"/>
              <a:t>大佬讲话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Can throw a card which cannot be Chi, Peng, Gang, Hu or any other operation for other players.</a:t>
            </a:r>
          </a:p>
        </p:txBody>
      </p:sp>
    </p:spTree>
    <p:extLst>
      <p:ext uri="{BB962C8B-B14F-4D97-AF65-F5344CB8AC3E}">
        <p14:creationId xmlns:p14="http://schemas.microsoft.com/office/powerpoint/2010/main" val="91908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037EE-B9A2-4E2B-8569-9C3018F9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335F9-E732-4456-95BA-D815DD698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GREAT structure of our code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39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5903DD-891F-4AA9-880C-5B95F787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9DC673-E78A-4D76-B4B6-0A4116E1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398" y="2211658"/>
            <a:ext cx="2287801" cy="2039955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The class diagram generated based on the real code</a:t>
            </a:r>
            <a:br>
              <a:rPr lang="en-US" altLang="zh-CN" sz="2400" b="1" dirty="0"/>
            </a:br>
            <a:r>
              <a:rPr lang="en-US" altLang="zh-CN" sz="2400" b="1" dirty="0"/>
              <a:t>---by midterm</a:t>
            </a:r>
            <a:endParaRPr lang="zh-CN" altLang="en-US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6ABD09-CC20-4B04-9055-942062B0059F}"/>
              </a:ext>
            </a:extLst>
          </p:cNvPr>
          <p:cNvSpPr/>
          <p:nvPr/>
        </p:nvSpPr>
        <p:spPr>
          <a:xfrm>
            <a:off x="2601271" y="222725"/>
            <a:ext cx="4884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GREAT structure of our code</a:t>
            </a:r>
          </a:p>
        </p:txBody>
      </p:sp>
    </p:spTree>
    <p:extLst>
      <p:ext uri="{BB962C8B-B14F-4D97-AF65-F5344CB8AC3E}">
        <p14:creationId xmlns:p14="http://schemas.microsoft.com/office/powerpoint/2010/main" val="137228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2CABB5-CEB4-4901-A925-350E94988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127"/>
            <a:ext cx="12099885" cy="626687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154C09-CDB0-4C39-A15E-04E707D7FE24}"/>
              </a:ext>
            </a:extLst>
          </p:cNvPr>
          <p:cNvSpPr txBox="1"/>
          <p:nvPr/>
        </p:nvSpPr>
        <p:spPr>
          <a:xfrm>
            <a:off x="10326255" y="4165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Now…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53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DC37F96-C70C-4240-B345-1468B8BA9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70" y="60751"/>
            <a:ext cx="5182530" cy="40243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4295AF-0163-4B21-8101-56FEBCA6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314" y="182136"/>
            <a:ext cx="4685371" cy="1325563"/>
          </a:xfrm>
        </p:spPr>
        <p:txBody>
          <a:bodyPr/>
          <a:lstStyle/>
          <a:p>
            <a:r>
              <a:rPr lang="en-US" altLang="zh-CN" dirty="0"/>
              <a:t>The design patterns we 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5DDD1-41E9-4AF5-B359-47F4DA1FB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737" y="1557996"/>
            <a:ext cx="10515600" cy="4351338"/>
          </a:xfrm>
        </p:spPr>
        <p:txBody>
          <a:bodyPr/>
          <a:lstStyle/>
          <a:p>
            <a:r>
              <a:rPr lang="en-US" altLang="zh-CN" dirty="0"/>
              <a:t>Factory pattern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Singleton Pattern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9F8E17-0C7E-42A8-AC11-E02A9BF37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95" y="4085064"/>
            <a:ext cx="6055603" cy="27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FE7655-B562-4AD2-B106-6CE5503C9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625"/>
            <a:ext cx="619846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2736C7-0033-4578-AFAF-6587BBA5E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99986"/>
            <a:ext cx="6659418" cy="42580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98BF69-0E9B-4CCC-AF7F-63C7419ED513}"/>
              </a:ext>
            </a:extLst>
          </p:cNvPr>
          <p:cNvSpPr/>
          <p:nvPr/>
        </p:nvSpPr>
        <p:spPr>
          <a:xfrm>
            <a:off x="2258718" y="979056"/>
            <a:ext cx="3135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Observer Pattern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426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D2AF2-3A55-48B3-BAA8-9964B400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741" y="2631300"/>
            <a:ext cx="10515600" cy="1325563"/>
          </a:xfrm>
        </p:spPr>
        <p:txBody>
          <a:bodyPr/>
          <a:lstStyle/>
          <a:p>
            <a:r>
              <a:rPr lang="en-US" altLang="zh-CN" dirty="0"/>
              <a:t>Let’s first enjoy the game!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123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8C9AF0-4CD7-4769-B501-E6C26BD5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9299"/>
            <a:ext cx="5854391" cy="34187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Unique </a:t>
            </a:r>
            <a:r>
              <a:rPr lang="en-US" altLang="zh-CN" dirty="0" err="1"/>
              <a:t>Majiang</a:t>
            </a:r>
            <a:r>
              <a:rPr lang="en-US" altLang="zh-CN" dirty="0"/>
              <a:t> rule for </a:t>
            </a:r>
            <a:r>
              <a:rPr lang="en-US" altLang="zh-CN" dirty="0" err="1"/>
              <a:t>SUSTech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49" y="941336"/>
            <a:ext cx="4851160" cy="2324202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Department skills: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dirty="0"/>
              <a:t>Department of Math:</a:t>
            </a:r>
          </a:p>
          <a:p>
            <a:pPr marL="0" indent="0">
              <a:buNone/>
            </a:pPr>
            <a:r>
              <a:rPr lang="en-US" altLang="zh-CN" dirty="0"/>
              <a:t>The number of cards we can see = 14-x (number of rounds)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43743F-1BB1-4D4A-971D-A43B0D288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41" y="779604"/>
            <a:ext cx="6326459" cy="35056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59C8C9-17F9-44B9-BB59-825B035A1F1B}"/>
              </a:ext>
            </a:extLst>
          </p:cNvPr>
          <p:cNvSpPr/>
          <p:nvPr/>
        </p:nvSpPr>
        <p:spPr>
          <a:xfrm>
            <a:off x="6467330" y="4974652"/>
            <a:ext cx="53191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Chemistry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Throw one more card and take one more card</a:t>
            </a:r>
          </a:p>
        </p:txBody>
      </p:sp>
    </p:spTree>
    <p:extLst>
      <p:ext uri="{BB962C8B-B14F-4D97-AF65-F5344CB8AC3E}">
        <p14:creationId xmlns:p14="http://schemas.microsoft.com/office/powerpoint/2010/main" val="108670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EF813-510A-4189-88A7-523265DC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GREAT structure of our code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673E78-EF81-436D-9848-EE2A9F9D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57" y="1569308"/>
            <a:ext cx="6858983" cy="4923567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B549AB-8F76-412E-84ED-550E28DC3238}"/>
              </a:ext>
            </a:extLst>
          </p:cNvPr>
          <p:cNvSpPr txBox="1"/>
          <p:nvPr/>
        </p:nvSpPr>
        <p:spPr>
          <a:xfrm>
            <a:off x="8303741" y="2100649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After refactor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1540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F0F267C-46EB-4490-842A-F6AA7DCD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19278" cy="3455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6DED23-DF86-4EC2-9008-38DB9D223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76" y="27193"/>
            <a:ext cx="7771428" cy="34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C16AB6-B609-4065-B509-EA97E82E5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71"/>
            <a:ext cx="6352381" cy="3371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D07763-9DE4-4125-A116-A06979C2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33" y="3524667"/>
            <a:ext cx="5085714" cy="3333333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179AC4-87F1-4C1D-B2B1-E7C7F1065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18" y="4105446"/>
            <a:ext cx="2314286" cy="1266667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70B0A9-032E-48E9-B328-57B29F5E7EFC}"/>
              </a:ext>
            </a:extLst>
          </p:cNvPr>
          <p:cNvSpPr txBox="1"/>
          <p:nvPr/>
        </p:nvSpPr>
        <p:spPr>
          <a:xfrm rot="20376501">
            <a:off x="1804590" y="306108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Before refactor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62022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A1536-A042-4967-8642-9459E3E2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116"/>
            <a:ext cx="10515600" cy="1325563"/>
          </a:xfrm>
        </p:spPr>
        <p:txBody>
          <a:bodyPr/>
          <a:lstStyle/>
          <a:p>
            <a:r>
              <a:rPr lang="en-US" altLang="zh-CN" dirty="0"/>
              <a:t>NOT ECONOMIC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8F8E09-5895-443C-99E9-046045F6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3" y="1456171"/>
            <a:ext cx="10515600" cy="4351338"/>
          </a:xfrm>
        </p:spPr>
        <p:txBody>
          <a:bodyPr/>
          <a:lstStyle/>
          <a:p>
            <a:r>
              <a:rPr lang="en-US" altLang="zh-CN" dirty="0"/>
              <a:t>Renting servers, UI costs a lot of money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C7DAE3-E518-4F89-9657-AECDF390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63" y="2391188"/>
            <a:ext cx="8645237" cy="44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1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74233" y="1740260"/>
            <a:ext cx="3954359" cy="3703390"/>
            <a:chOff x="2343047" y="1309778"/>
            <a:chExt cx="3954359" cy="3703390"/>
          </a:xfrm>
        </p:grpSpPr>
        <p:sp>
          <p:nvSpPr>
            <p:cNvPr id="14" name="椭圆 13"/>
            <p:cNvSpPr/>
            <p:nvPr/>
          </p:nvSpPr>
          <p:spPr>
            <a:xfrm>
              <a:off x="2343047" y="253722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004850" y="3763513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378610" y="3733750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055575" y="256410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388135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047707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71922"/>
            <p:cNvSpPr/>
            <p:nvPr/>
          </p:nvSpPr>
          <p:spPr bwMode="auto">
            <a:xfrm>
              <a:off x="3095614" y="3809164"/>
              <a:ext cx="2406146" cy="1091836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71929"/>
            <p:cNvSpPr/>
            <p:nvPr/>
          </p:nvSpPr>
          <p:spPr bwMode="auto">
            <a:xfrm>
              <a:off x="2347876" y="2524091"/>
              <a:ext cx="1896662" cy="2489077"/>
            </a:xfrm>
            <a:custGeom>
              <a:avLst/>
              <a:gdLst>
                <a:gd name="T0" fmla="*/ 1283 w 2251"/>
                <a:gd name="T1" fmla="*/ 448 h 3095"/>
                <a:gd name="T2" fmla="*/ 1339 w 2251"/>
                <a:gd name="T3" fmla="*/ 1007 h 3095"/>
                <a:gd name="T4" fmla="*/ 1407 w 2251"/>
                <a:gd name="T5" fmla="*/ 1366 h 3095"/>
                <a:gd name="T6" fmla="*/ 1660 w 2251"/>
                <a:gd name="T7" fmla="*/ 1616 h 3095"/>
                <a:gd name="T8" fmla="*/ 1896 w 2251"/>
                <a:gd name="T9" fmla="*/ 1731 h 3095"/>
                <a:gd name="T10" fmla="*/ 2075 w 2251"/>
                <a:gd name="T11" fmla="*/ 1948 h 3095"/>
                <a:gd name="T12" fmla="*/ 1841 w 2251"/>
                <a:gd name="T13" fmla="*/ 2903 h 3095"/>
                <a:gd name="T14" fmla="*/ 968 w 2251"/>
                <a:gd name="T15" fmla="*/ 2647 h 3095"/>
                <a:gd name="T16" fmla="*/ 912 w 2251"/>
                <a:gd name="T17" fmla="*/ 2088 h 3095"/>
                <a:gd name="T18" fmla="*/ 912 w 2251"/>
                <a:gd name="T19" fmla="*/ 2088 h 3095"/>
                <a:gd name="T20" fmla="*/ 837 w 2251"/>
                <a:gd name="T21" fmla="*/ 1720 h 3095"/>
                <a:gd name="T22" fmla="*/ 590 w 2251"/>
                <a:gd name="T23" fmla="*/ 1479 h 3095"/>
                <a:gd name="T24" fmla="*/ 176 w 2251"/>
                <a:gd name="T25" fmla="*/ 1147 h 3095"/>
                <a:gd name="T26" fmla="*/ 410 w 2251"/>
                <a:gd name="T27" fmla="*/ 192 h 3095"/>
                <a:gd name="T28" fmla="*/ 1283 w 2251"/>
                <a:gd name="T29" fmla="*/ 448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5">
                  <a:moveTo>
                    <a:pt x="1283" y="448"/>
                  </a:moveTo>
                  <a:cubicBezTo>
                    <a:pt x="1370" y="613"/>
                    <a:pt x="1390" y="811"/>
                    <a:pt x="1339" y="1007"/>
                  </a:cubicBezTo>
                  <a:cubicBezTo>
                    <a:pt x="1314" y="1104"/>
                    <a:pt x="1339" y="1238"/>
                    <a:pt x="1407" y="1366"/>
                  </a:cubicBezTo>
                  <a:cubicBezTo>
                    <a:pt x="1477" y="1498"/>
                    <a:pt x="1574" y="1594"/>
                    <a:pt x="1660" y="1616"/>
                  </a:cubicBezTo>
                  <a:cubicBezTo>
                    <a:pt x="1746" y="1637"/>
                    <a:pt x="1825" y="1676"/>
                    <a:pt x="1896" y="1731"/>
                  </a:cubicBezTo>
                  <a:cubicBezTo>
                    <a:pt x="1969" y="1789"/>
                    <a:pt x="2029" y="1862"/>
                    <a:pt x="2075" y="1948"/>
                  </a:cubicBezTo>
                  <a:cubicBezTo>
                    <a:pt x="2251" y="2282"/>
                    <a:pt x="2146" y="2710"/>
                    <a:pt x="1841" y="2903"/>
                  </a:cubicBezTo>
                  <a:cubicBezTo>
                    <a:pt x="1536" y="3095"/>
                    <a:pt x="1144" y="2980"/>
                    <a:pt x="968" y="2647"/>
                  </a:cubicBezTo>
                  <a:cubicBezTo>
                    <a:pt x="879" y="2478"/>
                    <a:pt x="858" y="2274"/>
                    <a:pt x="912" y="2088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4" y="1989"/>
                    <a:pt x="907" y="1851"/>
                    <a:pt x="837" y="1720"/>
                  </a:cubicBezTo>
                  <a:cubicBezTo>
                    <a:pt x="768" y="1589"/>
                    <a:pt x="674" y="1497"/>
                    <a:pt x="590" y="1479"/>
                  </a:cubicBezTo>
                  <a:cubicBezTo>
                    <a:pt x="416" y="1437"/>
                    <a:pt x="265" y="1316"/>
                    <a:pt x="176" y="1147"/>
                  </a:cubicBezTo>
                  <a:cubicBezTo>
                    <a:pt x="0" y="813"/>
                    <a:pt x="105" y="385"/>
                    <a:pt x="410" y="192"/>
                  </a:cubicBezTo>
                  <a:cubicBezTo>
                    <a:pt x="715" y="0"/>
                    <a:pt x="1107" y="114"/>
                    <a:pt x="1283" y="448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1928"/>
            <p:cNvSpPr/>
            <p:nvPr/>
          </p:nvSpPr>
          <p:spPr bwMode="auto">
            <a:xfrm rot="7240418">
              <a:off x="2066002" y="2005067"/>
              <a:ext cx="2483084" cy="1092506"/>
            </a:xfrm>
            <a:custGeom>
              <a:avLst/>
              <a:gdLst>
                <a:gd name="T0" fmla="*/ 2222 w 2861"/>
                <a:gd name="T1" fmla="*/ 1398 h 1398"/>
                <a:gd name="T2" fmla="*/ 1752 w 2861"/>
                <a:gd name="T3" fmla="*/ 1172 h 1398"/>
                <a:gd name="T4" fmla="*/ 1433 w 2861"/>
                <a:gd name="T5" fmla="*/ 1056 h 1398"/>
                <a:gd name="T6" fmla="*/ 1109 w 2861"/>
                <a:gd name="T7" fmla="*/ 1172 h 1398"/>
                <a:gd name="T8" fmla="*/ 900 w 2861"/>
                <a:gd name="T9" fmla="*/ 1337 h 1398"/>
                <a:gd name="T10" fmla="*/ 639 w 2861"/>
                <a:gd name="T11" fmla="*/ 1398 h 1398"/>
                <a:gd name="T12" fmla="*/ 0 w 2861"/>
                <a:gd name="T13" fmla="*/ 699 h 1398"/>
                <a:gd name="T14" fmla="*/ 639 w 2861"/>
                <a:gd name="T15" fmla="*/ 0 h 1398"/>
                <a:gd name="T16" fmla="*/ 1109 w 2861"/>
                <a:gd name="T17" fmla="*/ 226 h 1398"/>
                <a:gd name="T18" fmla="*/ 1109 w 2861"/>
                <a:gd name="T19" fmla="*/ 227 h 1398"/>
                <a:gd name="T20" fmla="*/ 1438 w 2861"/>
                <a:gd name="T21" fmla="*/ 340 h 1398"/>
                <a:gd name="T22" fmla="*/ 1752 w 2861"/>
                <a:gd name="T23" fmla="*/ 226 h 1398"/>
                <a:gd name="T24" fmla="*/ 2222 w 2861"/>
                <a:gd name="T25" fmla="*/ 0 h 1398"/>
                <a:gd name="T26" fmla="*/ 2861 w 2861"/>
                <a:gd name="T27" fmla="*/ 699 h 1398"/>
                <a:gd name="T28" fmla="*/ 2222 w 2861"/>
                <a:gd name="T29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8">
                  <a:moveTo>
                    <a:pt x="2222" y="1398"/>
                  </a:moveTo>
                  <a:cubicBezTo>
                    <a:pt x="2048" y="1398"/>
                    <a:pt x="1881" y="1317"/>
                    <a:pt x="1752" y="1172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2"/>
                  </a:cubicBezTo>
                  <a:cubicBezTo>
                    <a:pt x="1049" y="1242"/>
                    <a:pt x="979" y="1298"/>
                    <a:pt x="900" y="1337"/>
                  </a:cubicBezTo>
                  <a:cubicBezTo>
                    <a:pt x="817" y="1377"/>
                    <a:pt x="729" y="1398"/>
                    <a:pt x="639" y="1398"/>
                  </a:cubicBezTo>
                  <a:cubicBezTo>
                    <a:pt x="286" y="1398"/>
                    <a:pt x="0" y="1084"/>
                    <a:pt x="0" y="699"/>
                  </a:cubicBezTo>
                  <a:cubicBezTo>
                    <a:pt x="0" y="314"/>
                    <a:pt x="286" y="0"/>
                    <a:pt x="639" y="0"/>
                  </a:cubicBezTo>
                  <a:cubicBezTo>
                    <a:pt x="817" y="0"/>
                    <a:pt x="988" y="83"/>
                    <a:pt x="1109" y="226"/>
                  </a:cubicBezTo>
                  <a:cubicBezTo>
                    <a:pt x="1109" y="227"/>
                    <a:pt x="1109" y="227"/>
                    <a:pt x="1109" y="227"/>
                  </a:cubicBezTo>
                  <a:cubicBezTo>
                    <a:pt x="1177" y="297"/>
                    <a:pt x="1299" y="340"/>
                    <a:pt x="1438" y="340"/>
                  </a:cubicBezTo>
                  <a:cubicBezTo>
                    <a:pt x="1576" y="340"/>
                    <a:pt x="1696" y="296"/>
                    <a:pt x="1752" y="226"/>
                  </a:cubicBezTo>
                  <a:cubicBezTo>
                    <a:pt x="1873" y="83"/>
                    <a:pt x="2044" y="0"/>
                    <a:pt x="2222" y="0"/>
                  </a:cubicBezTo>
                  <a:cubicBezTo>
                    <a:pt x="2575" y="0"/>
                    <a:pt x="2861" y="314"/>
                    <a:pt x="2861" y="699"/>
                  </a:cubicBezTo>
                  <a:cubicBezTo>
                    <a:pt x="2861" y="1084"/>
                    <a:pt x="2575" y="1398"/>
                    <a:pt x="2222" y="139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71922"/>
            <p:cNvSpPr/>
            <p:nvPr/>
          </p:nvSpPr>
          <p:spPr bwMode="auto">
            <a:xfrm>
              <a:off x="3132179" y="1402680"/>
              <a:ext cx="2405790" cy="1091675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71924"/>
            <p:cNvSpPr/>
            <p:nvPr/>
          </p:nvSpPr>
          <p:spPr bwMode="auto">
            <a:xfrm>
              <a:off x="4413384" y="1324710"/>
              <a:ext cx="1870765" cy="2489077"/>
            </a:xfrm>
            <a:custGeom>
              <a:avLst/>
              <a:gdLst>
                <a:gd name="T0" fmla="*/ 1283 w 2251"/>
                <a:gd name="T1" fmla="*/ 449 h 3096"/>
                <a:gd name="T2" fmla="*/ 1339 w 2251"/>
                <a:gd name="T3" fmla="*/ 1007 h 3096"/>
                <a:gd name="T4" fmla="*/ 1407 w 2251"/>
                <a:gd name="T5" fmla="*/ 1367 h 3096"/>
                <a:gd name="T6" fmla="*/ 1661 w 2251"/>
                <a:gd name="T7" fmla="*/ 1616 h 3096"/>
                <a:gd name="T8" fmla="*/ 1896 w 2251"/>
                <a:gd name="T9" fmla="*/ 1732 h 3096"/>
                <a:gd name="T10" fmla="*/ 2075 w 2251"/>
                <a:gd name="T11" fmla="*/ 1949 h 3096"/>
                <a:gd name="T12" fmla="*/ 1841 w 2251"/>
                <a:gd name="T13" fmla="*/ 2903 h 3096"/>
                <a:gd name="T14" fmla="*/ 968 w 2251"/>
                <a:gd name="T15" fmla="*/ 2647 h 3096"/>
                <a:gd name="T16" fmla="*/ 912 w 2251"/>
                <a:gd name="T17" fmla="*/ 2089 h 3096"/>
                <a:gd name="T18" fmla="*/ 912 w 2251"/>
                <a:gd name="T19" fmla="*/ 2088 h 3096"/>
                <a:gd name="T20" fmla="*/ 838 w 2251"/>
                <a:gd name="T21" fmla="*/ 1721 h 3096"/>
                <a:gd name="T22" fmla="*/ 590 w 2251"/>
                <a:gd name="T23" fmla="*/ 1480 h 3096"/>
                <a:gd name="T24" fmla="*/ 177 w 2251"/>
                <a:gd name="T25" fmla="*/ 1147 h 3096"/>
                <a:gd name="T26" fmla="*/ 410 w 2251"/>
                <a:gd name="T27" fmla="*/ 193 h 3096"/>
                <a:gd name="T28" fmla="*/ 1283 w 2251"/>
                <a:gd name="T29" fmla="*/ 449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6">
                  <a:moveTo>
                    <a:pt x="1283" y="449"/>
                  </a:moveTo>
                  <a:cubicBezTo>
                    <a:pt x="1370" y="613"/>
                    <a:pt x="1390" y="812"/>
                    <a:pt x="1339" y="1007"/>
                  </a:cubicBezTo>
                  <a:cubicBezTo>
                    <a:pt x="1314" y="1104"/>
                    <a:pt x="1340" y="1239"/>
                    <a:pt x="1407" y="1367"/>
                  </a:cubicBezTo>
                  <a:cubicBezTo>
                    <a:pt x="1477" y="1499"/>
                    <a:pt x="1574" y="1594"/>
                    <a:pt x="1661" y="1616"/>
                  </a:cubicBezTo>
                  <a:cubicBezTo>
                    <a:pt x="1746" y="1638"/>
                    <a:pt x="1826" y="1677"/>
                    <a:pt x="1896" y="1732"/>
                  </a:cubicBezTo>
                  <a:cubicBezTo>
                    <a:pt x="1969" y="1790"/>
                    <a:pt x="2029" y="1863"/>
                    <a:pt x="2075" y="1949"/>
                  </a:cubicBezTo>
                  <a:cubicBezTo>
                    <a:pt x="2251" y="2282"/>
                    <a:pt x="2146" y="2711"/>
                    <a:pt x="1841" y="2903"/>
                  </a:cubicBezTo>
                  <a:cubicBezTo>
                    <a:pt x="1536" y="3096"/>
                    <a:pt x="1145" y="2981"/>
                    <a:pt x="968" y="2647"/>
                  </a:cubicBezTo>
                  <a:cubicBezTo>
                    <a:pt x="879" y="2479"/>
                    <a:pt x="859" y="2275"/>
                    <a:pt x="912" y="2089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5" y="1989"/>
                    <a:pt x="907" y="1852"/>
                    <a:pt x="838" y="1721"/>
                  </a:cubicBezTo>
                  <a:cubicBezTo>
                    <a:pt x="769" y="1590"/>
                    <a:pt x="674" y="1498"/>
                    <a:pt x="590" y="1480"/>
                  </a:cubicBezTo>
                  <a:cubicBezTo>
                    <a:pt x="417" y="1437"/>
                    <a:pt x="266" y="1316"/>
                    <a:pt x="177" y="1147"/>
                  </a:cubicBezTo>
                  <a:cubicBezTo>
                    <a:pt x="0" y="814"/>
                    <a:pt x="105" y="386"/>
                    <a:pt x="410" y="193"/>
                  </a:cubicBezTo>
                  <a:cubicBezTo>
                    <a:pt x="715" y="0"/>
                    <a:pt x="1107" y="115"/>
                    <a:pt x="1283" y="44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>
              <a:bevelB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71926"/>
            <p:cNvSpPr/>
            <p:nvPr/>
          </p:nvSpPr>
          <p:spPr bwMode="auto">
            <a:xfrm>
              <a:off x="4413160" y="2557960"/>
              <a:ext cx="1865014" cy="2411107"/>
            </a:xfrm>
            <a:custGeom>
              <a:avLst/>
              <a:gdLst>
                <a:gd name="T0" fmla="*/ 968 w 2250"/>
                <a:gd name="T1" fmla="*/ 448 h 3096"/>
                <a:gd name="T2" fmla="*/ 912 w 2250"/>
                <a:gd name="T3" fmla="*/ 1007 h 3096"/>
                <a:gd name="T4" fmla="*/ 844 w 2250"/>
                <a:gd name="T5" fmla="*/ 1366 h 3096"/>
                <a:gd name="T6" fmla="*/ 590 w 2250"/>
                <a:gd name="T7" fmla="*/ 1616 h 3096"/>
                <a:gd name="T8" fmla="*/ 355 w 2250"/>
                <a:gd name="T9" fmla="*/ 1732 h 3096"/>
                <a:gd name="T10" fmla="*/ 176 w 2250"/>
                <a:gd name="T11" fmla="*/ 1948 h 3096"/>
                <a:gd name="T12" fmla="*/ 410 w 2250"/>
                <a:gd name="T13" fmla="*/ 2903 h 3096"/>
                <a:gd name="T14" fmla="*/ 1282 w 2250"/>
                <a:gd name="T15" fmla="*/ 2647 h 3096"/>
                <a:gd name="T16" fmla="*/ 1339 w 2250"/>
                <a:gd name="T17" fmla="*/ 2089 h 3096"/>
                <a:gd name="T18" fmla="*/ 1338 w 2250"/>
                <a:gd name="T19" fmla="*/ 2088 h 3096"/>
                <a:gd name="T20" fmla="*/ 1413 w 2250"/>
                <a:gd name="T21" fmla="*/ 1721 h 3096"/>
                <a:gd name="T22" fmla="*/ 1660 w 2250"/>
                <a:gd name="T23" fmla="*/ 1480 h 3096"/>
                <a:gd name="T24" fmla="*/ 2074 w 2250"/>
                <a:gd name="T25" fmla="*/ 1147 h 3096"/>
                <a:gd name="T26" fmla="*/ 1840 w 2250"/>
                <a:gd name="T27" fmla="*/ 193 h 3096"/>
                <a:gd name="T28" fmla="*/ 968 w 2250"/>
                <a:gd name="T29" fmla="*/ 448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0" h="3096">
                  <a:moveTo>
                    <a:pt x="968" y="448"/>
                  </a:moveTo>
                  <a:cubicBezTo>
                    <a:pt x="881" y="613"/>
                    <a:pt x="861" y="812"/>
                    <a:pt x="912" y="1007"/>
                  </a:cubicBezTo>
                  <a:cubicBezTo>
                    <a:pt x="937" y="1104"/>
                    <a:pt x="911" y="1238"/>
                    <a:pt x="844" y="1366"/>
                  </a:cubicBezTo>
                  <a:cubicBezTo>
                    <a:pt x="774" y="1499"/>
                    <a:pt x="677" y="1594"/>
                    <a:pt x="590" y="1616"/>
                  </a:cubicBezTo>
                  <a:cubicBezTo>
                    <a:pt x="504" y="1637"/>
                    <a:pt x="425" y="1677"/>
                    <a:pt x="355" y="1732"/>
                  </a:cubicBezTo>
                  <a:cubicBezTo>
                    <a:pt x="281" y="1790"/>
                    <a:pt x="221" y="1863"/>
                    <a:pt x="176" y="1948"/>
                  </a:cubicBezTo>
                  <a:cubicBezTo>
                    <a:pt x="0" y="2282"/>
                    <a:pt x="105" y="2710"/>
                    <a:pt x="410" y="2903"/>
                  </a:cubicBezTo>
                  <a:cubicBezTo>
                    <a:pt x="715" y="3096"/>
                    <a:pt x="1106" y="2981"/>
                    <a:pt x="1282" y="2647"/>
                  </a:cubicBezTo>
                  <a:cubicBezTo>
                    <a:pt x="1371" y="2478"/>
                    <a:pt x="1392" y="2275"/>
                    <a:pt x="1339" y="2089"/>
                  </a:cubicBezTo>
                  <a:cubicBezTo>
                    <a:pt x="1338" y="2088"/>
                    <a:pt x="1338" y="2088"/>
                    <a:pt x="1338" y="2088"/>
                  </a:cubicBezTo>
                  <a:cubicBezTo>
                    <a:pt x="1316" y="1989"/>
                    <a:pt x="1344" y="1852"/>
                    <a:pt x="1413" y="1721"/>
                  </a:cubicBezTo>
                  <a:cubicBezTo>
                    <a:pt x="1482" y="1590"/>
                    <a:pt x="1577" y="1498"/>
                    <a:pt x="1660" y="1480"/>
                  </a:cubicBezTo>
                  <a:cubicBezTo>
                    <a:pt x="1834" y="1437"/>
                    <a:pt x="1985" y="1316"/>
                    <a:pt x="2074" y="1147"/>
                  </a:cubicBezTo>
                  <a:cubicBezTo>
                    <a:pt x="2250" y="813"/>
                    <a:pt x="2145" y="385"/>
                    <a:pt x="1840" y="193"/>
                  </a:cubicBezTo>
                  <a:cubicBezTo>
                    <a:pt x="1535" y="0"/>
                    <a:pt x="1144" y="115"/>
                    <a:pt x="968" y="448"/>
                  </a:cubicBezTo>
                  <a:close/>
                </a:path>
              </a:pathLst>
            </a:custGeom>
            <a:solidFill>
              <a:srgbClr val="0B2F33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4346312" y="3809164"/>
              <a:ext cx="1202895" cy="1091675"/>
            </a:xfrm>
            <a:custGeom>
              <a:avLst/>
              <a:gdLst>
                <a:gd name="connsiteX0" fmla="*/ 665566 w 1202895"/>
                <a:gd name="connsiteY0" fmla="*/ 0 h 1091675"/>
                <a:gd name="connsiteX1" fmla="*/ 1202895 w 1202895"/>
                <a:gd name="connsiteY1" fmla="*/ 546228 h 1091675"/>
                <a:gd name="connsiteX2" fmla="*/ 665566 w 1202895"/>
                <a:gd name="connsiteY2" fmla="*/ 1091675 h 1091675"/>
                <a:gd name="connsiteX3" fmla="*/ 270346 w 1202895"/>
                <a:gd name="connsiteY3" fmla="*/ 915069 h 1091675"/>
                <a:gd name="connsiteX4" fmla="*/ 2102 w 1202895"/>
                <a:gd name="connsiteY4" fmla="*/ 825203 h 1091675"/>
                <a:gd name="connsiteX5" fmla="*/ 0 w 1202895"/>
                <a:gd name="connsiteY5" fmla="*/ 825358 h 1091675"/>
                <a:gd name="connsiteX6" fmla="*/ 0 w 1202895"/>
                <a:gd name="connsiteY6" fmla="*/ 264462 h 1091675"/>
                <a:gd name="connsiteX7" fmla="*/ 6307 w 1202895"/>
                <a:gd name="connsiteY7" fmla="*/ 264909 h 1091675"/>
                <a:gd name="connsiteX8" fmla="*/ 270346 w 1202895"/>
                <a:gd name="connsiteY8" fmla="*/ 176606 h 1091675"/>
                <a:gd name="connsiteX9" fmla="*/ 665566 w 1202895"/>
                <a:gd name="connsiteY9" fmla="*/ 0 h 109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895" h="1091675">
                  <a:moveTo>
                    <a:pt x="665566" y="0"/>
                  </a:moveTo>
                  <a:cubicBezTo>
                    <a:pt x="962400" y="0"/>
                    <a:pt x="1202895" y="244592"/>
                    <a:pt x="1202895" y="546228"/>
                  </a:cubicBezTo>
                  <a:cubicBezTo>
                    <a:pt x="1202895" y="847084"/>
                    <a:pt x="962400" y="1091675"/>
                    <a:pt x="665566" y="1091675"/>
                  </a:cubicBezTo>
                  <a:cubicBezTo>
                    <a:pt x="519250" y="1091675"/>
                    <a:pt x="378822" y="1029160"/>
                    <a:pt x="270346" y="915069"/>
                  </a:cubicBezTo>
                  <a:cubicBezTo>
                    <a:pt x="216530" y="858805"/>
                    <a:pt x="116464" y="825203"/>
                    <a:pt x="2102" y="825203"/>
                  </a:cubicBezTo>
                  <a:lnTo>
                    <a:pt x="0" y="825358"/>
                  </a:lnTo>
                  <a:lnTo>
                    <a:pt x="0" y="264462"/>
                  </a:lnTo>
                  <a:lnTo>
                    <a:pt x="6307" y="264909"/>
                  </a:lnTo>
                  <a:cubicBezTo>
                    <a:pt x="122350" y="264909"/>
                    <a:pt x="223257" y="231307"/>
                    <a:pt x="270346" y="176606"/>
                  </a:cubicBezTo>
                  <a:cubicBezTo>
                    <a:pt x="372094" y="64078"/>
                    <a:pt x="515887" y="0"/>
                    <a:pt x="665566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05655" y="148554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565171" y="1491581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13523" y="270613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29968" y="390078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62798" y="3927560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0109" y="268065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297773" y="2183283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林傲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63" y="3422678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卞证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71203" y="4612610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孙斌贤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1633" y="4650656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徐天元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33499" y="3380083"/>
            <a:ext cx="146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向昕昊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83"/>
          <p:cNvSpPr/>
          <p:nvPr/>
        </p:nvSpPr>
        <p:spPr bwMode="auto">
          <a:xfrm>
            <a:off x="6073109" y="3421009"/>
            <a:ext cx="248080" cy="249163"/>
          </a:xfrm>
          <a:custGeom>
            <a:avLst/>
            <a:gdLst>
              <a:gd name="T0" fmla="*/ 96 w 97"/>
              <a:gd name="T1" fmla="*/ 48 h 97"/>
              <a:gd name="T2" fmla="*/ 49 w 97"/>
              <a:gd name="T3" fmla="*/ 97 h 97"/>
              <a:gd name="T4" fmla="*/ 0 w 97"/>
              <a:gd name="T5" fmla="*/ 50 h 97"/>
              <a:gd name="T6" fmla="*/ 47 w 97"/>
              <a:gd name="T7" fmla="*/ 1 h 97"/>
              <a:gd name="T8" fmla="*/ 96 w 97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96" y="48"/>
                </a:moveTo>
                <a:cubicBezTo>
                  <a:pt x="97" y="74"/>
                  <a:pt x="76" y="96"/>
                  <a:pt x="49" y="97"/>
                </a:cubicBezTo>
                <a:cubicBezTo>
                  <a:pt x="23" y="97"/>
                  <a:pt x="1" y="76"/>
                  <a:pt x="0" y="50"/>
                </a:cubicBezTo>
                <a:cubicBezTo>
                  <a:pt x="0" y="23"/>
                  <a:pt x="21" y="1"/>
                  <a:pt x="47" y="1"/>
                </a:cubicBezTo>
                <a:cubicBezTo>
                  <a:pt x="74" y="0"/>
                  <a:pt x="96" y="21"/>
                  <a:pt x="96" y="48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Line 84"/>
          <p:cNvSpPr>
            <a:spLocks noChangeShapeType="1"/>
          </p:cNvSpPr>
          <p:nvPr/>
        </p:nvSpPr>
        <p:spPr bwMode="auto">
          <a:xfrm>
            <a:off x="6114817" y="3350143"/>
            <a:ext cx="82332" cy="0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Line 85"/>
          <p:cNvSpPr>
            <a:spLocks noChangeShapeType="1"/>
          </p:cNvSpPr>
          <p:nvPr/>
        </p:nvSpPr>
        <p:spPr bwMode="auto">
          <a:xfrm>
            <a:off x="6197149" y="3268894"/>
            <a:ext cx="0" cy="81249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86"/>
          <p:cNvSpPr/>
          <p:nvPr/>
        </p:nvSpPr>
        <p:spPr bwMode="auto">
          <a:xfrm>
            <a:off x="5848321" y="3227728"/>
            <a:ext cx="471243" cy="471243"/>
          </a:xfrm>
          <a:custGeom>
            <a:avLst/>
            <a:gdLst>
              <a:gd name="T0" fmla="*/ 118 w 184"/>
              <a:gd name="T1" fmla="*/ 3 h 184"/>
              <a:gd name="T2" fmla="*/ 92 w 184"/>
              <a:gd name="T3" fmla="*/ 0 h 184"/>
              <a:gd name="T4" fmla="*/ 0 w 184"/>
              <a:gd name="T5" fmla="*/ 92 h 184"/>
              <a:gd name="T6" fmla="*/ 92 w 184"/>
              <a:gd name="T7" fmla="*/ 184 h 184"/>
              <a:gd name="T8" fmla="*/ 184 w 184"/>
              <a:gd name="T9" fmla="*/ 92 h 184"/>
              <a:gd name="T10" fmla="*/ 181 w 184"/>
              <a:gd name="T11" fmla="*/ 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84">
                <a:moveTo>
                  <a:pt x="118" y="3"/>
                </a:moveTo>
                <a:cubicBezTo>
                  <a:pt x="110" y="1"/>
                  <a:pt x="101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3"/>
                  <a:pt x="41" y="184"/>
                  <a:pt x="92" y="184"/>
                </a:cubicBezTo>
                <a:cubicBezTo>
                  <a:pt x="143" y="184"/>
                  <a:pt x="184" y="143"/>
                  <a:pt x="184" y="92"/>
                </a:cubicBezTo>
                <a:cubicBezTo>
                  <a:pt x="184" y="83"/>
                  <a:pt x="183" y="74"/>
                  <a:pt x="181" y="66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87"/>
          <p:cNvSpPr/>
          <p:nvPr/>
        </p:nvSpPr>
        <p:spPr bwMode="auto">
          <a:xfrm>
            <a:off x="5919820" y="3289477"/>
            <a:ext cx="163581" cy="222080"/>
          </a:xfrm>
          <a:custGeom>
            <a:avLst/>
            <a:gdLst>
              <a:gd name="T0" fmla="*/ 63 w 64"/>
              <a:gd name="T1" fmla="*/ 8 h 87"/>
              <a:gd name="T2" fmla="*/ 43 w 64"/>
              <a:gd name="T3" fmla="*/ 3 h 87"/>
              <a:gd name="T4" fmla="*/ 6 w 64"/>
              <a:gd name="T5" fmla="*/ 14 h 87"/>
              <a:gd name="T6" fmla="*/ 8 w 64"/>
              <a:gd name="T7" fmla="*/ 33 h 87"/>
              <a:gd name="T8" fmla="*/ 29 w 64"/>
              <a:gd name="T9" fmla="*/ 74 h 87"/>
              <a:gd name="T10" fmla="*/ 57 w 64"/>
              <a:gd name="T11" fmla="*/ 85 h 87"/>
              <a:gd name="T12" fmla="*/ 54 w 64"/>
              <a:gd name="T13" fmla="*/ 81 h 87"/>
              <a:gd name="T14" fmla="*/ 48 w 64"/>
              <a:gd name="T15" fmla="*/ 76 h 87"/>
              <a:gd name="T16" fmla="*/ 45 w 64"/>
              <a:gd name="T17" fmla="*/ 67 h 87"/>
              <a:gd name="T18" fmla="*/ 36 w 64"/>
              <a:gd name="T19" fmla="*/ 64 h 87"/>
              <a:gd name="T20" fmla="*/ 45 w 64"/>
              <a:gd name="T21" fmla="*/ 52 h 87"/>
              <a:gd name="T22" fmla="*/ 64 w 64"/>
              <a:gd name="T23" fmla="*/ 4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87">
                <a:moveTo>
                  <a:pt x="63" y="8"/>
                </a:moveTo>
                <a:cubicBezTo>
                  <a:pt x="56" y="5"/>
                  <a:pt x="48" y="4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57" y="56"/>
                  <a:pt x="59" y="49"/>
                  <a:pt x="64" y="42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88"/>
          <p:cNvSpPr/>
          <p:nvPr/>
        </p:nvSpPr>
        <p:spPr bwMode="auto">
          <a:xfrm>
            <a:off x="6050902" y="3460641"/>
            <a:ext cx="186331" cy="217747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89"/>
          <p:cNvSpPr/>
          <p:nvPr/>
        </p:nvSpPr>
        <p:spPr bwMode="auto">
          <a:xfrm>
            <a:off x="6257815" y="3432475"/>
            <a:ext cx="54166" cy="110498"/>
          </a:xfrm>
          <a:custGeom>
            <a:avLst/>
            <a:gdLst>
              <a:gd name="T0" fmla="*/ 13 w 21"/>
              <a:gd name="T1" fmla="*/ 0 h 43"/>
              <a:gd name="T2" fmla="*/ 12 w 21"/>
              <a:gd name="T3" fmla="*/ 5 h 43"/>
              <a:gd name="T4" fmla="*/ 10 w 21"/>
              <a:gd name="T5" fmla="*/ 35 h 43"/>
              <a:gd name="T6" fmla="*/ 21 w 21"/>
              <a:gd name="T7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43">
                <a:moveTo>
                  <a:pt x="13" y="0"/>
                </a:moveTo>
                <a:cubicBezTo>
                  <a:pt x="14" y="2"/>
                  <a:pt x="13" y="2"/>
                  <a:pt x="12" y="5"/>
                </a:cubicBezTo>
                <a:cubicBezTo>
                  <a:pt x="8" y="14"/>
                  <a:pt x="0" y="27"/>
                  <a:pt x="10" y="35"/>
                </a:cubicBezTo>
                <a:cubicBezTo>
                  <a:pt x="19" y="43"/>
                  <a:pt x="21" y="37"/>
                  <a:pt x="21" y="37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186362" y="2768058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958857" y="4189756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06005" y="4096969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958291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15645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612939" y="1912455"/>
            <a:ext cx="39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Design the rules of the game</a:t>
            </a:r>
          </a:p>
          <a:p>
            <a:r>
              <a:rPr lang="en-US" altLang="zh-CN" sz="2000" dirty="0"/>
              <a:t>Provide art and music resource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8415913" y="3444486"/>
            <a:ext cx="3170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Network framework</a:t>
            </a:r>
          </a:p>
          <a:p>
            <a:r>
              <a:rPr lang="en-US" altLang="zh-CN" sz="2000" dirty="0"/>
              <a:t>Server-end logic</a:t>
            </a:r>
            <a:endParaRPr lang="zh-CN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848916" y="3349080"/>
            <a:ext cx="3964307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Client-end logic</a:t>
            </a:r>
          </a:p>
          <a:p>
            <a:r>
              <a:rPr lang="en-US" altLang="zh-CN" dirty="0"/>
              <a:t>Prepare for the Pre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56588" y="4717662"/>
            <a:ext cx="4407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Login in function</a:t>
            </a:r>
          </a:p>
          <a:p>
            <a:r>
              <a:rPr lang="en-US" altLang="zh-CN" sz="2000" dirty="0"/>
              <a:t>UI design</a:t>
            </a:r>
            <a:endParaRPr lang="zh-CN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7552203" y="4708170"/>
            <a:ext cx="44846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Solve technical problems</a:t>
            </a:r>
          </a:p>
          <a:p>
            <a:r>
              <a:rPr lang="en-US" altLang="zh-CN" sz="2000" dirty="0"/>
              <a:t>Client-end logic</a:t>
            </a:r>
            <a:endParaRPr lang="zh-CN" altLang="zh-CN" sz="2000" dirty="0"/>
          </a:p>
          <a:p>
            <a:endParaRPr lang="zh-CN" altLang="zh-CN" sz="1200" dirty="0"/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304321E2-8D1A-49BE-929D-1DA4ED74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40" y="656822"/>
            <a:ext cx="10075265" cy="1314776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Each team member’s responsibility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0F443A-83DC-4FAE-9EDA-AF38A5263500}"/>
              </a:ext>
            </a:extLst>
          </p:cNvPr>
          <p:cNvSpPr txBox="1"/>
          <p:nvPr/>
        </p:nvSpPr>
        <p:spPr>
          <a:xfrm>
            <a:off x="1780489" y="6071164"/>
            <a:ext cx="595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 All members write documents of their own code part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370744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bkuser\Desktop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186" y="-507690"/>
            <a:ext cx="15271531" cy="98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9" y="2875002"/>
            <a:ext cx="8646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300" dirty="0">
                <a:solidFill>
                  <a:schemeClr val="bg1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rPr>
              <a:t>THANK YOU</a:t>
            </a:r>
            <a:endParaRPr lang="zh-CN" altLang="en-US" sz="6600" b="1" spc="3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167" y="4074570"/>
            <a:ext cx="531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25F955-7B2B-4926-BA77-F769E3AB6F4A}"/>
              </a:ext>
            </a:extLst>
          </p:cNvPr>
          <p:cNvSpPr/>
          <p:nvPr/>
        </p:nvSpPr>
        <p:spPr>
          <a:xfrm>
            <a:off x="2613889" y="512807"/>
            <a:ext cx="60036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24292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曲指搓麻二十春，观看输赢乱纷纷。静中悟得阴阳理，闲暇闲心源是真。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preparatory phase:</a:t>
            </a:r>
            <a:endParaRPr lang="zh-CN" altLang="zh-CN" sz="28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(before the opening report 2019.10.9</a:t>
            </a:r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zh-CN" altLang="zh-CN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36939" y="1951044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35494" y="425198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608725" y="1082099"/>
            <a:ext cx="384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game rule and APIs</a:t>
            </a:r>
          </a:p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Art materials collection</a:t>
            </a:r>
          </a:p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Established a network frame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prophase:</a:t>
            </a:r>
            <a:endParaRPr lang="zh-CN" altLang="zh-CN" sz="28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(before 11.21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zh-CN" altLang="zh-CN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35609" y="3681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Implement the game logic with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</a:rPr>
              <a:t>OO pattern</a:t>
            </a:r>
          </a:p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so that the whole game can run.</a:t>
            </a:r>
            <a:endParaRPr lang="zh-CN" altLang="zh-CN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anaphase:</a:t>
            </a:r>
            <a:endParaRPr lang="zh-CN" altLang="zh-CN" sz="2800" b="1" dirty="0"/>
          </a:p>
          <a:p>
            <a:r>
              <a:rPr lang="en-US" altLang="zh-CN" sz="2800" b="1" dirty="0"/>
              <a:t>(before 12.26</a:t>
            </a:r>
            <a:r>
              <a:rPr lang="zh-CN" altLang="zh-CN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897636" y="4968826"/>
            <a:ext cx="57720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Combine the PVP mode and PVE mode</a:t>
            </a:r>
          </a:p>
          <a:p>
            <a:r>
              <a:rPr lang="en-US" altLang="zh-CN" sz="2400" dirty="0"/>
              <a:t>Focus on better UI</a:t>
            </a:r>
          </a:p>
          <a:p>
            <a:r>
              <a:rPr lang="en-US" altLang="zh-CN" sz="2400" dirty="0"/>
              <a:t>Combine with more arts and music materials</a:t>
            </a:r>
          </a:p>
          <a:p>
            <a:r>
              <a:rPr lang="en-US" altLang="zh-CN" sz="2400" dirty="0"/>
              <a:t>Shore + chat mode</a:t>
            </a:r>
          </a:p>
          <a:p>
            <a:r>
              <a:rPr lang="en-US" altLang="zh-CN" sz="2400" dirty="0"/>
              <a:t>Do some </a:t>
            </a:r>
            <a:r>
              <a:rPr lang="en-US" altLang="zh-CN" sz="2400" b="1" dirty="0"/>
              <a:t>refactoring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A0135DB-68F4-4088-A992-CA20498D561F}"/>
              </a:ext>
            </a:extLst>
          </p:cNvPr>
          <p:cNvSpPr/>
          <p:nvPr/>
        </p:nvSpPr>
        <p:spPr>
          <a:xfrm>
            <a:off x="4575315" y="5175415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2555B2D-DBA5-48F9-8F3A-7217238D225F}"/>
              </a:ext>
            </a:extLst>
          </p:cNvPr>
          <p:cNvSpPr/>
          <p:nvPr/>
        </p:nvSpPr>
        <p:spPr>
          <a:xfrm>
            <a:off x="4571073" y="54972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EA501E7-1171-4B74-B067-B2CF3E2A0BF9}"/>
              </a:ext>
            </a:extLst>
          </p:cNvPr>
          <p:cNvSpPr/>
          <p:nvPr/>
        </p:nvSpPr>
        <p:spPr>
          <a:xfrm>
            <a:off x="4569670" y="618897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6FF34B-6512-4D51-8312-0A2A69E0FA1A}"/>
              </a:ext>
            </a:extLst>
          </p:cNvPr>
          <p:cNvSpPr/>
          <p:nvPr/>
        </p:nvSpPr>
        <p:spPr>
          <a:xfrm>
            <a:off x="7813837" y="2249621"/>
            <a:ext cx="436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Communication between Client and server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3C35CC-3E34-46F7-9D5C-B857F5FC0B1B}"/>
              </a:ext>
            </a:extLst>
          </p:cNvPr>
          <p:cNvSpPr/>
          <p:nvPr/>
        </p:nvSpPr>
        <p:spPr>
          <a:xfrm>
            <a:off x="7813837" y="2484276"/>
            <a:ext cx="423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Interactive between server and database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2DB7E-8377-47B8-9BAF-66F3A7C63561}"/>
              </a:ext>
            </a:extLst>
          </p:cNvPr>
          <p:cNvSpPr/>
          <p:nvPr/>
        </p:nvSpPr>
        <p:spPr>
          <a:xfrm>
            <a:off x="7818325" y="2723366"/>
            <a:ext cx="424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Send complete data at the end of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commu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DA020D-3112-4EF0-A215-2284AA6CBEF6}"/>
              </a:ext>
            </a:extLst>
          </p:cNvPr>
          <p:cNvSpPr/>
          <p:nvPr/>
        </p:nvSpPr>
        <p:spPr>
          <a:xfrm>
            <a:off x="7783682" y="3027104"/>
            <a:ext cx="3047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Sticky package, half package 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44E54A4-89FD-49CC-83C7-BE8B06FD305D}"/>
              </a:ext>
            </a:extLst>
          </p:cNvPr>
          <p:cNvSpPr/>
          <p:nvPr/>
        </p:nvSpPr>
        <p:spPr>
          <a:xfrm>
            <a:off x="4582879" y="65739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11121840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54" grpId="0" animBg="1"/>
      <p:bldP spid="56" grpId="0" animBg="1"/>
      <p:bldP spid="64" grpId="0" animBg="1"/>
      <p:bldP spid="66" grpId="0" animBg="1"/>
      <p:bldP spid="31" grpId="0" animBg="1"/>
      <p:bldP spid="32" grpId="0" animBg="1"/>
      <p:bldP spid="33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B7095-077A-4CC8-B4C6-9A26465C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627495"/>
            <a:ext cx="10515600" cy="1325563"/>
          </a:xfrm>
        </p:spPr>
        <p:txBody>
          <a:bodyPr/>
          <a:lstStyle/>
          <a:p>
            <a:r>
              <a:rPr lang="en-US" altLang="zh-CN" dirty="0"/>
              <a:t>An overview of our project: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7C4DC-4966-40DD-BA23-E7D2DE61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</a:p>
          <a:p>
            <a:r>
              <a:rPr lang="en-US" altLang="zh-CN" dirty="0"/>
              <a:t>FAST </a:t>
            </a:r>
          </a:p>
          <a:p>
            <a:r>
              <a:rPr lang="en-US" altLang="zh-CN" dirty="0"/>
              <a:t>GREAT</a:t>
            </a:r>
          </a:p>
          <a:p>
            <a:r>
              <a:rPr lang="en-US" altLang="zh-CN" dirty="0"/>
              <a:t>NOT ECONOMIC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7891E4-F649-40FA-ACC0-7033A445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6" y="2634095"/>
            <a:ext cx="7509164" cy="42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6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CBF13-31C4-43F2-A986-B972B877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8FD20A-4F14-4933-A0DE-D130B7C4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 functions we have implemented</a:t>
            </a:r>
          </a:p>
          <a:p>
            <a:r>
              <a:rPr lang="en-US" altLang="zh-CN" dirty="0"/>
              <a:t>Many documents we have written</a:t>
            </a:r>
          </a:p>
          <a:p>
            <a:r>
              <a:rPr lang="en-US" altLang="zh-CN" dirty="0"/>
              <a:t>Many plans we have made</a:t>
            </a:r>
          </a:p>
          <a:p>
            <a:r>
              <a:rPr lang="en-US" altLang="zh-CN" dirty="0"/>
              <a:t>Many things we have learnt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90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40C2A-62B6-4779-965F-1758483B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1" y="0"/>
            <a:ext cx="10515600" cy="1325563"/>
          </a:xfrm>
        </p:spPr>
        <p:txBody>
          <a:bodyPr/>
          <a:lstStyle/>
          <a:p>
            <a:r>
              <a:rPr lang="en-US" altLang="zh-CN" dirty="0"/>
              <a:t>Many functions we have implemented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0AF868-33B9-4BCC-82C5-2469DB695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45" y="932251"/>
            <a:ext cx="5852591" cy="592574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02A938-3308-4EFC-A902-C5BD302A3221}"/>
              </a:ext>
            </a:extLst>
          </p:cNvPr>
          <p:cNvSpPr txBox="1"/>
          <p:nvPr/>
        </p:nvSpPr>
        <p:spPr>
          <a:xfrm>
            <a:off x="9367024" y="2642839"/>
            <a:ext cx="2553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</a:p>
          <a:p>
            <a:r>
              <a:rPr lang="en-US" altLang="zh-CN" dirty="0"/>
              <a:t>Donate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69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AD5CE-A540-4565-9366-8F4C86FF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functions we have implemented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71CF22-8663-41CB-8AA1-45B43C9C0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6" y="1258817"/>
            <a:ext cx="6431486" cy="540060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9363A6-4FA5-468C-90DE-8ED1620C01D1}"/>
              </a:ext>
            </a:extLst>
          </p:cNvPr>
          <p:cNvSpPr txBox="1"/>
          <p:nvPr/>
        </p:nvSpPr>
        <p:spPr>
          <a:xfrm>
            <a:off x="9367024" y="2642839"/>
            <a:ext cx="2553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</a:p>
          <a:p>
            <a:r>
              <a:rPr lang="en-US" altLang="zh-CN" dirty="0"/>
              <a:t>Donate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85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5169E1E-4116-4B1B-BFFF-571CD2BC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22" y="1146084"/>
            <a:ext cx="8326939" cy="5711916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D5CE7E-0C5E-4C4C-BB57-7BED97568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88" y="0"/>
            <a:ext cx="7119423" cy="5074784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028EC5-CE5D-455D-A8C8-55BDCD1B5D97}"/>
              </a:ext>
            </a:extLst>
          </p:cNvPr>
          <p:cNvSpPr/>
          <p:nvPr/>
        </p:nvSpPr>
        <p:spPr>
          <a:xfrm>
            <a:off x="8689034" y="336678"/>
            <a:ext cx="40167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Many documents we have written</a:t>
            </a:r>
            <a:endParaRPr lang="zh-CN" altLang="en-US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E587A3-8254-4BFA-A1BD-CF60B294D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47" y="1954229"/>
            <a:ext cx="8214324" cy="49037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B1A0CA-91E3-433A-A9C4-6790B704D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98" y="1581448"/>
            <a:ext cx="5565632" cy="5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E586-B4D4-4AF6-9AE5-6416DF69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839" y="0"/>
            <a:ext cx="10515600" cy="1325563"/>
          </a:xfrm>
        </p:spPr>
        <p:txBody>
          <a:bodyPr/>
          <a:lstStyle/>
          <a:p>
            <a:r>
              <a:rPr lang="en-US" altLang="zh-CN" dirty="0"/>
              <a:t>Many plans we have made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641169-3F89-4A3E-9879-259AF5CC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645280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C50B26-2ED3-4F68-AE39-629B5A82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01" y="1519916"/>
            <a:ext cx="5422895" cy="53380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75C413-6AAA-4497-BCE7-33565782C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40" y="1246289"/>
            <a:ext cx="5670899" cy="55561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02DDEF-268F-4C03-AC35-83010F8C0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89" y="3209508"/>
            <a:ext cx="5323027" cy="51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678</Words>
  <Application>Microsoft Office PowerPoint</Application>
  <PresentationFormat>宽屏</PresentationFormat>
  <Paragraphs>150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华文新魏</vt:lpstr>
      <vt:lpstr>微软雅黑</vt:lpstr>
      <vt:lpstr>Arial</vt:lpstr>
      <vt:lpstr>Calibri</vt:lpstr>
      <vt:lpstr>Calibri Light</vt:lpstr>
      <vt:lpstr>Ink Free</vt:lpstr>
      <vt:lpstr>MV Boli</vt:lpstr>
      <vt:lpstr>Office 主题</vt:lpstr>
      <vt:lpstr>PowerPoint 演示文稿</vt:lpstr>
      <vt:lpstr>Let’s first enjoy the game!</vt:lpstr>
      <vt:lpstr>PowerPoint 演示文稿</vt:lpstr>
      <vt:lpstr>An overview of our project:</vt:lpstr>
      <vt:lpstr>MANY</vt:lpstr>
      <vt:lpstr>Many functions we have implemented</vt:lpstr>
      <vt:lpstr>Many functions we have implemented</vt:lpstr>
      <vt:lpstr>PowerPoint 演示文稿</vt:lpstr>
      <vt:lpstr>Many plans we have made</vt:lpstr>
      <vt:lpstr>Many things we have learnt</vt:lpstr>
      <vt:lpstr>FAST</vt:lpstr>
      <vt:lpstr>Finish the task on time according to the plan</vt:lpstr>
      <vt:lpstr>Overfulfilled our teacher's advice</vt:lpstr>
      <vt:lpstr>Overfulfilled our teacher's advice </vt:lpstr>
      <vt:lpstr>GREAT</vt:lpstr>
      <vt:lpstr>The class diagram generated based on the real code ---by midterm</vt:lpstr>
      <vt:lpstr>PowerPoint 演示文稿</vt:lpstr>
      <vt:lpstr>The design patterns we use</vt:lpstr>
      <vt:lpstr>PowerPoint 演示文稿</vt:lpstr>
      <vt:lpstr>Unique Majiang rule for SUSTech </vt:lpstr>
      <vt:lpstr>GREAT structure of our code</vt:lpstr>
      <vt:lpstr>PowerPoint 演示文稿</vt:lpstr>
      <vt:lpstr>NOT ECONOMIC </vt:lpstr>
      <vt:lpstr>Each team member’s responsibility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>lenovo</dc:creator>
  <cp:lastModifiedBy>向 昕昊</cp:lastModifiedBy>
  <cp:revision>268</cp:revision>
  <dcterms:created xsi:type="dcterms:W3CDTF">2015-12-07T16:40:00Z</dcterms:created>
  <dcterms:modified xsi:type="dcterms:W3CDTF">2019-12-27T09:08:22Z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